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2" r:id="rId7"/>
    <p:sldId id="263" r:id="rId8"/>
    <p:sldId id="264" r:id="rId9"/>
    <p:sldId id="266"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5"/>
  </p:normalViewPr>
  <p:slideViewPr>
    <p:cSldViewPr snapToGrid="0" snapToObjects="1">
      <p:cViewPr varScale="1">
        <p:scale>
          <a:sx n="94" d="100"/>
          <a:sy n="94"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11/9/20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11/9/20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11/9/20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11/9/20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11/9/20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11/9/20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11/9/20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11/9/20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11/9/20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11/9/20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11/9/20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11/9/20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juandelgado.poet@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blogs.getty.edu/iris/what-is-concrete-poet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exicolore.co.uk/aztecs/language/diphrases-or-couplets-in-nahuat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2639" y="150126"/>
            <a:ext cx="6591867" cy="1078173"/>
          </a:xfrm>
        </p:spPr>
        <p:txBody>
          <a:bodyPr>
            <a:normAutofit fontScale="90000"/>
          </a:bodyPr>
          <a:lstStyle/>
          <a:p>
            <a:r>
              <a:rPr lang="en-US" dirty="0" smtClean="0"/>
              <a:t>Audience</a:t>
            </a:r>
            <a:br>
              <a:rPr lang="en-US" dirty="0" smtClean="0"/>
            </a:br>
            <a:endParaRPr lang="en-US" dirty="0"/>
          </a:p>
        </p:txBody>
      </p:sp>
      <p:sp>
        <p:nvSpPr>
          <p:cNvPr id="3" name="Subtitle 2"/>
          <p:cNvSpPr>
            <a:spLocks noGrp="1"/>
          </p:cNvSpPr>
          <p:nvPr>
            <p:ph type="subTitle" idx="1"/>
          </p:nvPr>
        </p:nvSpPr>
        <p:spPr>
          <a:xfrm>
            <a:off x="1310185" y="1228299"/>
            <a:ext cx="7397087" cy="5390865"/>
          </a:xfrm>
        </p:spPr>
        <p:txBody>
          <a:bodyPr/>
          <a:lstStyle/>
          <a:p>
            <a:r>
              <a:rPr lang="en-US" sz="3200" dirty="0" smtClean="0"/>
              <a:t>Parents</a:t>
            </a:r>
          </a:p>
          <a:p>
            <a:r>
              <a:rPr lang="en-US" sz="3200" dirty="0" smtClean="0"/>
              <a:t>K-12 Educators </a:t>
            </a:r>
          </a:p>
          <a:p>
            <a:r>
              <a:rPr lang="en-US" sz="3200" dirty="0" smtClean="0"/>
              <a:t>First time Art Mentors—</a:t>
            </a:r>
            <a:r>
              <a:rPr lang="en-US" dirty="0" smtClean="0"/>
              <a:t>Besides discussing the creative activities, learning site, literary arts, and material, I will  mention the educational ideas and values behind my art workshop.  </a:t>
            </a:r>
          </a:p>
        </p:txBody>
      </p:sp>
    </p:spTree>
    <p:extLst>
      <p:ext uri="{BB962C8B-B14F-4D97-AF65-F5344CB8AC3E}">
        <p14:creationId xmlns:p14="http://schemas.microsoft.com/office/powerpoint/2010/main" val="162856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Questions from the Audience   </a:t>
            </a:r>
            <a:endParaRPr lang="en-US" sz="4400" dirty="0"/>
          </a:p>
        </p:txBody>
      </p:sp>
      <p:sp>
        <p:nvSpPr>
          <p:cNvPr id="3" name="TextBox 2"/>
          <p:cNvSpPr txBox="1"/>
          <p:nvPr/>
        </p:nvSpPr>
        <p:spPr>
          <a:xfrm>
            <a:off x="1937973" y="4503763"/>
            <a:ext cx="5281684" cy="1631216"/>
          </a:xfrm>
          <a:prstGeom prst="rect">
            <a:avLst/>
          </a:prstGeom>
          <a:noFill/>
        </p:spPr>
        <p:txBody>
          <a:bodyPr wrap="square" rtlCol="0">
            <a:spAutoFit/>
          </a:bodyPr>
          <a:lstStyle/>
          <a:p>
            <a:r>
              <a:rPr lang="en-US" sz="2000" dirty="0" smtClean="0"/>
              <a:t>Juan Delgado </a:t>
            </a:r>
          </a:p>
          <a:p>
            <a:endParaRPr lang="en-US" sz="2000" dirty="0"/>
          </a:p>
          <a:p>
            <a:r>
              <a:rPr lang="en-US" sz="2000" dirty="0" smtClean="0"/>
              <a:t>Email: </a:t>
            </a:r>
            <a:r>
              <a:rPr lang="en-US" sz="2000" dirty="0" smtClean="0">
                <a:hlinkClick r:id="rId2"/>
              </a:rPr>
              <a:t>juandelgado.poet@gmail.com</a:t>
            </a:r>
            <a:endParaRPr lang="en-US" sz="2000" dirty="0" smtClean="0"/>
          </a:p>
          <a:p>
            <a:endParaRPr lang="en-US" sz="2000" dirty="0" smtClean="0"/>
          </a:p>
          <a:p>
            <a:r>
              <a:rPr lang="en-US" sz="2000" dirty="0"/>
              <a:t>Website: http://</a:t>
            </a:r>
            <a:r>
              <a:rPr lang="en-US" sz="2000" dirty="0" err="1"/>
              <a:t>www.juandelgadopoet.com</a:t>
            </a:r>
            <a:r>
              <a:rPr lang="en-US" sz="2000" dirty="0" smtClean="0"/>
              <a:t>/</a:t>
            </a:r>
            <a:endParaRPr lang="en-US" sz="2000" dirty="0"/>
          </a:p>
        </p:txBody>
      </p:sp>
    </p:spTree>
    <p:extLst>
      <p:ext uri="{BB962C8B-B14F-4D97-AF65-F5344CB8AC3E}">
        <p14:creationId xmlns:p14="http://schemas.microsoft.com/office/powerpoint/2010/main" val="130424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970" y="423081"/>
            <a:ext cx="9171296" cy="5759355"/>
          </a:xfrm>
        </p:spPr>
        <p:txBody>
          <a:bodyPr>
            <a:normAutofit fontScale="90000"/>
          </a:bodyPr>
          <a:lstStyle/>
          <a:p>
            <a:r>
              <a:rPr lang="en-US" dirty="0" smtClean="0"/>
              <a:t>Workshop</a:t>
            </a:r>
            <a:br>
              <a:rPr lang="en-US" dirty="0" smtClean="0"/>
            </a:br>
            <a:r>
              <a:rPr lang="en-US" dirty="0" smtClean="0"/>
              <a:t/>
            </a:r>
            <a:br>
              <a:rPr lang="en-US" dirty="0" smtClean="0"/>
            </a:br>
            <a:r>
              <a:rPr lang="en-US" sz="2400" dirty="0" smtClean="0"/>
              <a:t>Art happens </a:t>
            </a:r>
            <a:r>
              <a:rPr lang="en-US" sz="2400" i="1" dirty="0" smtClean="0"/>
              <a:t>by</a:t>
            </a:r>
            <a:r>
              <a:rPr lang="en-US" sz="2400" dirty="0" smtClean="0"/>
              <a:t> us, not just </a:t>
            </a:r>
            <a:r>
              <a:rPr lang="en-US" sz="2400" i="1" dirty="0" smtClean="0"/>
              <a:t>through</a:t>
            </a:r>
            <a:r>
              <a:rPr lang="en-US" sz="2400" dirty="0" smtClean="0"/>
              <a:t> us.</a:t>
            </a:r>
            <a:br>
              <a:rPr lang="en-US" sz="2400" dirty="0" smtClean="0"/>
            </a:br>
            <a:r>
              <a:rPr lang="en-US" sz="2400" dirty="0" smtClean="0"/>
              <a:t/>
            </a:r>
            <a:br>
              <a:rPr lang="en-US" sz="2400" dirty="0" smtClean="0"/>
            </a:br>
            <a:r>
              <a:rPr lang="en-US" sz="2400" dirty="0" smtClean="0"/>
              <a:t>During the creative process, we should stress self-examination.</a:t>
            </a:r>
            <a:br>
              <a:rPr lang="en-US" sz="2400" dirty="0" smtClean="0"/>
            </a:br>
            <a:r>
              <a:rPr lang="en-US" sz="2400" dirty="0"/>
              <a:t/>
            </a:r>
            <a:br>
              <a:rPr lang="en-US" sz="2400" dirty="0"/>
            </a:br>
            <a:r>
              <a:rPr lang="en-US" sz="2400" dirty="0" smtClean="0"/>
              <a:t>Use the </a:t>
            </a:r>
            <a:r>
              <a:rPr lang="en-US" sz="2400" dirty="0"/>
              <a:t>creative tasks </a:t>
            </a:r>
            <a:r>
              <a:rPr lang="en-US" sz="2400" dirty="0" smtClean="0"/>
              <a:t>to encourage academic values</a:t>
            </a:r>
            <a:br>
              <a:rPr lang="en-US" sz="2400" dirty="0" smtClean="0"/>
            </a:br>
            <a:r>
              <a:rPr lang="en-US" sz="2400" dirty="0" smtClean="0"/>
              <a:t>such </a:t>
            </a:r>
            <a:r>
              <a:rPr lang="en-US" sz="2400" dirty="0"/>
              <a:t>as persistence, independence, risk-taking, open-mindedness, humor, elaboration, and </a:t>
            </a:r>
            <a:r>
              <a:rPr lang="en-US" sz="2400" dirty="0" smtClean="0"/>
              <a:t>curiosity.</a:t>
            </a:r>
            <a:br>
              <a:rPr lang="en-US" sz="2400" dirty="0" smtClean="0"/>
            </a:br>
            <a:r>
              <a:rPr lang="en-US" sz="2400" dirty="0"/>
              <a:t/>
            </a:r>
            <a:br>
              <a:rPr lang="en-US" sz="2400" dirty="0"/>
            </a:br>
            <a:r>
              <a:rPr lang="en-US" sz="2400" dirty="0" smtClean="0"/>
              <a:t>We should focus on sharing and establishing a creative place that is fun,</a:t>
            </a:r>
            <a:r>
              <a:rPr lang="en-US" sz="2400" dirty="0"/>
              <a:t> </a:t>
            </a:r>
            <a:r>
              <a:rPr lang="en-US" sz="2400" dirty="0" smtClean="0"/>
              <a:t>collaborative and  relational.</a:t>
            </a:r>
            <a:br>
              <a:rPr lang="en-US" sz="2400" dirty="0" smtClean="0"/>
            </a:br>
            <a:r>
              <a:rPr lang="en-US" sz="2400" dirty="0"/>
              <a:t/>
            </a:r>
            <a:br>
              <a:rPr lang="en-US" sz="2400" dirty="0"/>
            </a:br>
            <a:r>
              <a:rPr lang="en-US" sz="2400" dirty="0" smtClean="0"/>
              <a:t>Will your creative place be more like  </a:t>
            </a:r>
            <a:br>
              <a:rPr lang="en-US" sz="2400" dirty="0" smtClean="0"/>
            </a:br>
            <a:r>
              <a:rPr lang="en-US" sz="2400" dirty="0" smtClean="0"/>
              <a:t>a </a:t>
            </a:r>
            <a:r>
              <a:rPr lang="en-US" sz="2400" dirty="0"/>
              <a:t>playground with expected ways of playing or imagining? </a:t>
            </a:r>
            <a:r>
              <a:rPr lang="en-US" sz="2400" dirty="0" smtClean="0"/>
              <a:t/>
            </a:r>
            <a:br>
              <a:rPr lang="en-US" sz="2400" dirty="0" smtClean="0"/>
            </a:br>
            <a:r>
              <a:rPr lang="en-US" sz="2400" dirty="0"/>
              <a:t/>
            </a:r>
            <a:br>
              <a:rPr lang="en-US" sz="2400" dirty="0"/>
            </a:br>
            <a:r>
              <a:rPr lang="en-US" sz="2400" dirty="0" smtClean="0"/>
              <a:t>Or will </a:t>
            </a:r>
            <a:r>
              <a:rPr lang="en-US" sz="2400" dirty="0"/>
              <a:t>it </a:t>
            </a:r>
            <a:r>
              <a:rPr lang="en-US" sz="2400" dirty="0" smtClean="0"/>
              <a:t> be more like a </a:t>
            </a:r>
            <a:r>
              <a:rPr lang="en-US" sz="2400" dirty="0"/>
              <a:t>play-scape, more like a child’s secret play area or backyard where the rules are not as prescribed? </a:t>
            </a:r>
            <a:br>
              <a:rPr lang="en-US" sz="2400" dirty="0"/>
            </a:br>
            <a:r>
              <a:rPr lang="en-US" sz="2400" dirty="0"/>
              <a:t/>
            </a:r>
            <a:br>
              <a:rPr lang="en-US" sz="2400" dirty="0"/>
            </a:br>
            <a:r>
              <a:rPr lang="en-US" sz="2400" dirty="0" smtClean="0"/>
              <a:t>   </a:t>
            </a:r>
            <a:endParaRPr lang="en-US" sz="2400" dirty="0"/>
          </a:p>
        </p:txBody>
      </p:sp>
    </p:spTree>
    <p:extLst>
      <p:ext uri="{BB962C8B-B14F-4D97-AF65-F5344CB8AC3E}">
        <p14:creationId xmlns:p14="http://schemas.microsoft.com/office/powerpoint/2010/main" val="210102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525" y="136479"/>
            <a:ext cx="7547212" cy="646331"/>
          </a:xfrm>
          <a:prstGeom prst="rect">
            <a:avLst/>
          </a:prstGeom>
          <a:noFill/>
        </p:spPr>
        <p:txBody>
          <a:bodyPr wrap="square" rtlCol="0">
            <a:spAutoFit/>
          </a:bodyPr>
          <a:lstStyle/>
          <a:p>
            <a:r>
              <a:rPr lang="en-US" sz="3600" dirty="0" smtClean="0"/>
              <a:t>Concrete Poetry </a:t>
            </a:r>
            <a:endParaRPr lang="en-US" sz="3600" dirty="0"/>
          </a:p>
        </p:txBody>
      </p:sp>
      <p:sp>
        <p:nvSpPr>
          <p:cNvPr id="3" name="TextBox 2"/>
          <p:cNvSpPr txBox="1"/>
          <p:nvPr/>
        </p:nvSpPr>
        <p:spPr>
          <a:xfrm>
            <a:off x="1064526" y="709687"/>
            <a:ext cx="10194878" cy="6186309"/>
          </a:xfrm>
          <a:prstGeom prst="rect">
            <a:avLst/>
          </a:prstGeom>
          <a:noFill/>
        </p:spPr>
        <p:txBody>
          <a:bodyPr wrap="square" rtlCol="0">
            <a:spAutoFit/>
          </a:bodyPr>
          <a:lstStyle/>
          <a:p>
            <a:r>
              <a:rPr lang="en-US" dirty="0"/>
              <a:t>“What is concrete poetry? Concrete poems are objects composed of words, letters, colors, and typefaces, in which graphic space plays a central role in both design and meaning. Concrete poets </a:t>
            </a:r>
            <a:r>
              <a:rPr lang="en-US" dirty="0" smtClean="0"/>
              <a:t>[experiment] </a:t>
            </a:r>
            <a:r>
              <a:rPr lang="en-US" dirty="0"/>
              <a:t>boldly with language, incorporating visual, verbal, kinetic, and sonic elements.”  </a:t>
            </a:r>
            <a:endParaRPr lang="en-US" dirty="0" smtClean="0"/>
          </a:p>
          <a:p>
            <a:r>
              <a:rPr lang="en-US" dirty="0" smtClean="0"/>
              <a:t>(</a:t>
            </a:r>
            <a:r>
              <a:rPr lang="en-US" u="sng" dirty="0">
                <a:hlinkClick r:id="rId2"/>
              </a:rPr>
              <a:t>https://blogs.getty.edu/iris/what-is-concrete-poetry</a:t>
            </a:r>
            <a:r>
              <a:rPr lang="en-US" u="sng" dirty="0" smtClean="0">
                <a:hlinkClick r:id="rId2"/>
              </a:rPr>
              <a:t>/</a:t>
            </a:r>
            <a:r>
              <a:rPr lang="en-US" dirty="0" smtClean="0">
                <a:hlinkClick r:id="rId2"/>
              </a:rPr>
              <a:t>)</a:t>
            </a:r>
            <a:endParaRPr lang="en-US" dirty="0" smtClean="0"/>
          </a:p>
          <a:p>
            <a:endParaRPr lang="en-US" dirty="0"/>
          </a:p>
          <a:p>
            <a:r>
              <a:rPr lang="en-US" dirty="0" smtClean="0"/>
              <a:t>You can use your cube to put into action words, letters, colors, typeface, etc. You can have fun with wordplay, letter-play, sound-play, spatial play (three-dimensionality). You can be playful with different forms of media and create multi-sensory experiences for the viewer/listener. </a:t>
            </a:r>
          </a:p>
          <a:p>
            <a:endParaRPr lang="en-US" dirty="0"/>
          </a:p>
          <a:p>
            <a:r>
              <a:rPr lang="en-US" dirty="0" smtClean="0"/>
              <a:t>A poem can have multiple versions; you can use different materials to create new compositions.</a:t>
            </a:r>
          </a:p>
          <a:p>
            <a:endParaRPr lang="en-US" dirty="0"/>
          </a:p>
          <a:p>
            <a:r>
              <a:rPr lang="en-US" dirty="0" smtClean="0"/>
              <a:t>For poets who are used to writing poems, maybe you can think of reducing or condensing your text. Think of smaller word cluster, letter and type cluster, or smaller sample of sound. </a:t>
            </a:r>
          </a:p>
          <a:p>
            <a:endParaRPr lang="en-US" dirty="0"/>
          </a:p>
          <a:p>
            <a:r>
              <a:rPr lang="en-US" dirty="0" smtClean="0"/>
              <a:t>For an example, let me refer to the Scottish poet Ian Hamilton Finlay and share his ideas about poetry. He saw poets as practical, artistically using the common things around them. He loved ordinary things and celebrated them in his art. For example, he made toys that were simple and mysterious. You can think of your poetic cube as a toy for our imaginations. As a gardener, Finlay said a garden is a place to see and explore possibilities. Also, a garden is a wonderful example of action or of transforming objects into art. You can think of your poetic cubes in these ways as well.</a:t>
            </a:r>
            <a:endParaRPr lang="en-US" dirty="0"/>
          </a:p>
          <a:p>
            <a:endParaRPr lang="en-US" dirty="0"/>
          </a:p>
          <a:p>
            <a:endParaRPr lang="en-US" dirty="0"/>
          </a:p>
        </p:txBody>
      </p:sp>
    </p:spTree>
    <p:extLst>
      <p:ext uri="{BB962C8B-B14F-4D97-AF65-F5344CB8AC3E}">
        <p14:creationId xmlns:p14="http://schemas.microsoft.com/office/powerpoint/2010/main" val="1406897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765" y="1"/>
            <a:ext cx="10140286" cy="7017306"/>
          </a:xfrm>
          <a:prstGeom prst="rect">
            <a:avLst/>
          </a:prstGeom>
          <a:noFill/>
        </p:spPr>
        <p:txBody>
          <a:bodyPr wrap="square" rtlCol="0">
            <a:spAutoFit/>
          </a:bodyPr>
          <a:lstStyle/>
          <a:p>
            <a:r>
              <a:rPr lang="en-US" sz="3600" dirty="0" smtClean="0"/>
              <a:t>Creative Tasks</a:t>
            </a:r>
            <a:endParaRPr lang="en-US" sz="3600" dirty="0"/>
          </a:p>
          <a:p>
            <a:endParaRPr lang="en-US" dirty="0"/>
          </a:p>
          <a:p>
            <a:r>
              <a:rPr lang="en-US" dirty="0" smtClean="0"/>
              <a:t>I am giving you several options—I am not trying to confuse you; I want you to have choices. As a workshop leader, I am not interested in norming or managing how closely you follow directions.</a:t>
            </a:r>
          </a:p>
          <a:p>
            <a:r>
              <a:rPr lang="en-US" dirty="0" smtClean="0"/>
              <a:t>I am more interested in how you might personalize the creative tasks for your needs and interests. </a:t>
            </a:r>
          </a:p>
          <a:p>
            <a:endParaRPr lang="en-US" dirty="0"/>
          </a:p>
          <a:p>
            <a:r>
              <a:rPr lang="en-US" b="1" dirty="0" smtClean="0"/>
              <a:t>Creative </a:t>
            </a:r>
            <a:r>
              <a:rPr lang="en-US" b="1" dirty="0"/>
              <a:t>Task A</a:t>
            </a:r>
            <a:r>
              <a:rPr lang="en-US" dirty="0"/>
              <a:t>: Use your cube to create a riddle for us. Give us clues, images, stories, so we can guess if you are describing an animal, a song, a person. Your cube is a puzzle for us to hold in our hands and ponder</a:t>
            </a:r>
            <a:r>
              <a:rPr lang="en-US" dirty="0" smtClean="0"/>
              <a:t>.  </a:t>
            </a:r>
            <a:endParaRPr lang="en-US" dirty="0"/>
          </a:p>
          <a:p>
            <a:r>
              <a:rPr lang="en-US" dirty="0"/>
              <a:t> </a:t>
            </a:r>
          </a:p>
          <a:p>
            <a:r>
              <a:rPr lang="en-US" b="1" dirty="0"/>
              <a:t>Creative Task B:</a:t>
            </a:r>
            <a:r>
              <a:rPr lang="en-US" dirty="0"/>
              <a:t> Draw and tell a story about where your footprints have been, where they mostly stand now, and where they will be in the future. Use your six-sided cube to represent your footprint journeys. </a:t>
            </a:r>
          </a:p>
          <a:p>
            <a:r>
              <a:rPr lang="en-US" dirty="0"/>
              <a:t> </a:t>
            </a:r>
          </a:p>
          <a:p>
            <a:r>
              <a:rPr lang="en-US" b="1" dirty="0"/>
              <a:t>Creative Task C</a:t>
            </a:r>
            <a:r>
              <a:rPr lang="en-US" dirty="0"/>
              <a:t>: Create a portrait of your childhood—What activity do you see yourself doing? What site or sites best describe a key feature of your childhood? What sounds do you hear? What colors define an aspect of your childhood? What tree or other landmark (natural or manufactured) is in the center of your childhood activities? </a:t>
            </a:r>
          </a:p>
          <a:p>
            <a:r>
              <a:rPr lang="en-US" dirty="0"/>
              <a:t> </a:t>
            </a:r>
          </a:p>
          <a:p>
            <a:r>
              <a:rPr lang="en-US" b="1" dirty="0"/>
              <a:t>Creative Task D:</a:t>
            </a:r>
            <a:r>
              <a:rPr lang="en-US" dirty="0"/>
              <a:t> Select a phrase from your native, ancestral, or home language and translate it for us. Provide drawings and definitions of key words. You are creating a colorful and personal dictionary on your cube. Also, please use the phrase in context or put the phrase into action. </a:t>
            </a:r>
          </a:p>
          <a:p>
            <a:r>
              <a:rPr lang="en-US" dirty="0"/>
              <a:t> </a:t>
            </a:r>
          </a:p>
          <a:p>
            <a:endParaRPr lang="en-US" dirty="0"/>
          </a:p>
        </p:txBody>
      </p:sp>
    </p:spTree>
    <p:extLst>
      <p:ext uri="{BB962C8B-B14F-4D97-AF65-F5344CB8AC3E}">
        <p14:creationId xmlns:p14="http://schemas.microsoft.com/office/powerpoint/2010/main" val="191419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5469" y="395786"/>
            <a:ext cx="10167582" cy="6370975"/>
          </a:xfrm>
          <a:prstGeom prst="rect">
            <a:avLst/>
          </a:prstGeom>
          <a:noFill/>
        </p:spPr>
        <p:txBody>
          <a:bodyPr wrap="square" rtlCol="0">
            <a:spAutoFit/>
          </a:bodyPr>
          <a:lstStyle/>
          <a:p>
            <a:r>
              <a:rPr lang="en-US" dirty="0"/>
              <a:t>I have additional suggestions for </a:t>
            </a:r>
            <a:r>
              <a:rPr lang="en-US" dirty="0" smtClean="0"/>
              <a:t>Creative Task D:</a:t>
            </a:r>
          </a:p>
          <a:p>
            <a:r>
              <a:rPr lang="en-US" dirty="0"/>
              <a:t> </a:t>
            </a:r>
          </a:p>
          <a:p>
            <a:pPr marL="285750" indent="-285750">
              <a:buFont typeface="Arial" charset="0"/>
              <a:buChar char="•"/>
            </a:pPr>
            <a:r>
              <a:rPr lang="en-US" dirty="0" smtClean="0"/>
              <a:t>Do </a:t>
            </a:r>
            <a:r>
              <a:rPr lang="en-US" dirty="0"/>
              <a:t>a little research and find the native language or languages of your local area and use it for </a:t>
            </a:r>
            <a:r>
              <a:rPr lang="en-US" dirty="0" smtClean="0"/>
              <a:t>your </a:t>
            </a:r>
            <a:r>
              <a:rPr lang="en-US" dirty="0"/>
              <a:t>cube. For instance, it would be great to see and hear a cube featuring Serrano and </a:t>
            </a:r>
            <a:r>
              <a:rPr lang="en-US" dirty="0" smtClean="0"/>
              <a:t>Cahuilla</a:t>
            </a:r>
            <a:r>
              <a:rPr lang="en-US" dirty="0"/>
              <a:t>, the native languages in my area. </a:t>
            </a:r>
          </a:p>
          <a:p>
            <a:r>
              <a:rPr lang="en-US" dirty="0"/>
              <a:t> </a:t>
            </a:r>
            <a:endParaRPr lang="en-US" dirty="0" smtClean="0"/>
          </a:p>
          <a:p>
            <a:pPr marL="285750" indent="-285750">
              <a:buFont typeface="Arial" charset="0"/>
              <a:buChar char="•"/>
            </a:pPr>
            <a:r>
              <a:rPr lang="en-US" dirty="0"/>
              <a:t>If you are interested in different linguistic communities, you can use your cube to create your own personal </a:t>
            </a:r>
            <a:r>
              <a:rPr lang="en-US" dirty="0" err="1"/>
              <a:t>Difrasismos</a:t>
            </a:r>
            <a:r>
              <a:rPr lang="en-US" dirty="0"/>
              <a:t>,* which means creating semantic couplets, something we see in Old English and </a:t>
            </a:r>
            <a:r>
              <a:rPr lang="en-US" dirty="0" err="1"/>
              <a:t>Nahuatl</a:t>
            </a:r>
            <a:r>
              <a:rPr lang="en-US" dirty="0"/>
              <a:t>. If you have studied Old English Poetry, you are aware of this kind of pairing of two nouns or “kenning.” In </a:t>
            </a:r>
            <a:r>
              <a:rPr lang="en-US" i="1" dirty="0"/>
              <a:t>Beowulf</a:t>
            </a:r>
            <a:r>
              <a:rPr lang="en-US" dirty="0"/>
              <a:t>, one comes across “whale-road” for “sea.” </a:t>
            </a:r>
            <a:r>
              <a:rPr lang="en-US" dirty="0" err="1"/>
              <a:t>Nahuatl</a:t>
            </a:r>
            <a:r>
              <a:rPr lang="en-US" dirty="0"/>
              <a:t> speakers have a unique way of thinking when they pair two elements to create or express something new. For example, in </a:t>
            </a:r>
            <a:r>
              <a:rPr lang="en-US" dirty="0" err="1"/>
              <a:t>Nahuatl</a:t>
            </a:r>
            <a:r>
              <a:rPr lang="en-US" dirty="0"/>
              <a:t>, speakers bring together “water” and “mountain” to refer to “the city.” And “heart” in </a:t>
            </a:r>
            <a:r>
              <a:rPr lang="en-US" dirty="0" err="1"/>
              <a:t>Nahuatl</a:t>
            </a:r>
            <a:r>
              <a:rPr lang="en-US" dirty="0"/>
              <a:t> brings together “eye” and “face,” thus combining two essential ideas. For them, the “eye” and “face” suggest “perception” and “emotion,” which for them equals the heart. In </a:t>
            </a:r>
            <a:r>
              <a:rPr lang="en-US" dirty="0" err="1"/>
              <a:t>Nahuatl</a:t>
            </a:r>
            <a:r>
              <a:rPr lang="en-US" dirty="0"/>
              <a:t>, scholars tell us that this kind of compounding was a special practice in that the Pre-Hispanic people who gave importance to a word by bringing two words that had a special meaning in their culture. What two words represent the heart for you? What two words best represent your city? </a:t>
            </a:r>
          </a:p>
          <a:p>
            <a:r>
              <a:rPr lang="en-US" dirty="0"/>
              <a:t> </a:t>
            </a:r>
          </a:p>
          <a:p>
            <a:r>
              <a:rPr lang="en-US" sz="1600" dirty="0"/>
              <a:t>*</a:t>
            </a:r>
            <a:r>
              <a:rPr lang="en-US" sz="1600" dirty="0" err="1"/>
              <a:t>Difrasismo</a:t>
            </a:r>
            <a:r>
              <a:rPr lang="en-US" sz="1600" dirty="0"/>
              <a:t> is a term coined by </a:t>
            </a:r>
            <a:r>
              <a:rPr lang="en-US" sz="1600" dirty="0" err="1"/>
              <a:t>Ángel</a:t>
            </a:r>
            <a:r>
              <a:rPr lang="en-US" sz="1600" dirty="0"/>
              <a:t> </a:t>
            </a:r>
            <a:r>
              <a:rPr lang="en-US" sz="1600" dirty="0" err="1"/>
              <a:t>María</a:t>
            </a:r>
            <a:r>
              <a:rPr lang="en-US" sz="1600" dirty="0"/>
              <a:t> Garibay </a:t>
            </a:r>
            <a:r>
              <a:rPr lang="en-US" sz="1600" dirty="0" err="1"/>
              <a:t>Kintana</a:t>
            </a:r>
            <a:r>
              <a:rPr lang="en-US" sz="1600" dirty="0"/>
              <a:t>. Please read Dr. Mercedes Montes de </a:t>
            </a:r>
            <a:r>
              <a:rPr lang="en-US" sz="1600" dirty="0" err="1"/>
              <a:t>Oca</a:t>
            </a:r>
            <a:r>
              <a:rPr lang="en-US" sz="1600" dirty="0"/>
              <a:t> Vega’s explanation and examples of “</a:t>
            </a:r>
            <a:r>
              <a:rPr lang="en-US" sz="1600" dirty="0" err="1"/>
              <a:t>Diphrases</a:t>
            </a:r>
            <a:r>
              <a:rPr lang="en-US" sz="1600" dirty="0"/>
              <a:t> or couplets in </a:t>
            </a:r>
            <a:r>
              <a:rPr lang="en-US" sz="1600" dirty="0" err="1"/>
              <a:t>Náhuatl</a:t>
            </a:r>
            <a:r>
              <a:rPr lang="en-US" sz="1600" dirty="0"/>
              <a:t>.” </a:t>
            </a:r>
          </a:p>
          <a:p>
            <a:r>
              <a:rPr lang="en-US" sz="1600" dirty="0"/>
              <a:t>(</a:t>
            </a:r>
            <a:r>
              <a:rPr lang="en-US" sz="1600" u="sng" dirty="0">
                <a:hlinkClick r:id="rId2"/>
              </a:rPr>
              <a:t>http://www.mexicolore.co.uk/aztecs/language/diphrases-or-couplets-in-nahuatl</a:t>
            </a:r>
            <a:r>
              <a:rPr lang="en-US" sz="1600" u="sng" dirty="0"/>
              <a:t>)</a:t>
            </a:r>
            <a:endParaRPr lang="en-US" sz="1600" dirty="0"/>
          </a:p>
          <a:p>
            <a:endParaRPr lang="en-US" dirty="0"/>
          </a:p>
        </p:txBody>
      </p:sp>
    </p:spTree>
    <p:extLst>
      <p:ext uri="{BB962C8B-B14F-4D97-AF65-F5344CB8AC3E}">
        <p14:creationId xmlns:p14="http://schemas.microsoft.com/office/powerpoint/2010/main" val="79521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497" y="676260"/>
            <a:ext cx="2784140" cy="2366518"/>
          </a:xfrm>
          <a:prstGeom prst="rect">
            <a:avLst/>
          </a:prstGeom>
        </p:spPr>
      </p:pic>
      <p:sp>
        <p:nvSpPr>
          <p:cNvPr id="4" name="TextBox 3"/>
          <p:cNvSpPr txBox="1"/>
          <p:nvPr/>
        </p:nvSpPr>
        <p:spPr>
          <a:xfrm>
            <a:off x="1569498" y="3084388"/>
            <a:ext cx="3630301" cy="1200329"/>
          </a:xfrm>
          <a:prstGeom prst="rect">
            <a:avLst/>
          </a:prstGeom>
          <a:noFill/>
        </p:spPr>
        <p:txBody>
          <a:bodyPr wrap="square" rtlCol="0">
            <a:spAutoFit/>
          </a:bodyPr>
          <a:lstStyle/>
          <a:p>
            <a:r>
              <a:rPr lang="en-US" i="1" dirty="0"/>
              <a:t>In </a:t>
            </a:r>
            <a:r>
              <a:rPr lang="en-US" i="1" dirty="0" err="1"/>
              <a:t>atl</a:t>
            </a:r>
            <a:r>
              <a:rPr lang="en-US" i="1" dirty="0"/>
              <a:t> in </a:t>
            </a:r>
            <a:r>
              <a:rPr lang="en-US" i="1" dirty="0" err="1"/>
              <a:t>tepet</a:t>
            </a:r>
            <a:endParaRPr lang="en-US" i="1" dirty="0"/>
          </a:p>
          <a:p>
            <a:endParaRPr lang="en-US" dirty="0"/>
          </a:p>
          <a:p>
            <a:r>
              <a:rPr lang="en-US" sz="1600" dirty="0"/>
              <a:t>Water, Mountain = the City</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135" y="642569"/>
            <a:ext cx="3415946" cy="2366762"/>
          </a:xfrm>
          <a:prstGeom prst="rect">
            <a:avLst/>
          </a:prstGeom>
        </p:spPr>
      </p:pic>
      <p:sp>
        <p:nvSpPr>
          <p:cNvPr id="6" name="TextBox 5"/>
          <p:cNvSpPr txBox="1"/>
          <p:nvPr/>
        </p:nvSpPr>
        <p:spPr>
          <a:xfrm>
            <a:off x="6209729" y="3084388"/>
            <a:ext cx="5049674" cy="2523768"/>
          </a:xfrm>
          <a:prstGeom prst="rect">
            <a:avLst/>
          </a:prstGeom>
          <a:noFill/>
        </p:spPr>
        <p:txBody>
          <a:bodyPr wrap="square" rtlCol="0">
            <a:spAutoFit/>
          </a:bodyPr>
          <a:lstStyle/>
          <a:p>
            <a:r>
              <a:rPr lang="en-US" i="1" dirty="0" smtClean="0"/>
              <a:t>In </a:t>
            </a:r>
            <a:r>
              <a:rPr lang="en-US" i="1" dirty="0" err="1" smtClean="0"/>
              <a:t>ixtli</a:t>
            </a:r>
            <a:r>
              <a:rPr lang="en-US" i="1" dirty="0" smtClean="0"/>
              <a:t> in </a:t>
            </a:r>
            <a:r>
              <a:rPr lang="en-US" i="1" dirty="0" err="1" smtClean="0"/>
              <a:t>yollotl</a:t>
            </a:r>
            <a:endParaRPr lang="en-US" i="1" dirty="0" smtClean="0"/>
          </a:p>
          <a:p>
            <a:endParaRPr lang="en-US" sz="1200" dirty="0"/>
          </a:p>
          <a:p>
            <a:r>
              <a:rPr lang="en-US" sz="1400" dirty="0" smtClean="0"/>
              <a:t>Eye/Face, Heart = Person</a:t>
            </a:r>
          </a:p>
          <a:p>
            <a:endParaRPr lang="en-US" sz="1400" dirty="0" smtClean="0"/>
          </a:p>
          <a:p>
            <a:r>
              <a:rPr lang="en-US" sz="1400" dirty="0" smtClean="0"/>
              <a:t>The </a:t>
            </a:r>
            <a:r>
              <a:rPr lang="en-US" sz="1400" dirty="0"/>
              <a:t>sense is made by combining two essential ideas: vitality and emotion </a:t>
            </a:r>
            <a:r>
              <a:rPr lang="en-US" sz="1400" b="1" i="1" dirty="0"/>
              <a:t>(</a:t>
            </a:r>
            <a:r>
              <a:rPr lang="en-US" sz="1400" b="1" i="1" dirty="0" err="1"/>
              <a:t>yol</a:t>
            </a:r>
            <a:r>
              <a:rPr lang="en-US" sz="1400" b="1" i="1" dirty="0"/>
              <a:t>)</a:t>
            </a:r>
            <a:r>
              <a:rPr lang="en-US" sz="1400" dirty="0"/>
              <a:t> and perception </a:t>
            </a:r>
            <a:r>
              <a:rPr lang="en-US" sz="1400" b="1" i="1" dirty="0"/>
              <a:t>(ix)</a:t>
            </a:r>
            <a:r>
              <a:rPr lang="en-US" sz="1400" dirty="0"/>
              <a:t>. </a:t>
            </a:r>
          </a:p>
          <a:p>
            <a:endParaRPr lang="en-US" dirty="0" smtClean="0"/>
          </a:p>
          <a:p>
            <a:endParaRPr lang="en-US" dirty="0"/>
          </a:p>
          <a:p>
            <a:endParaRPr lang="en-US" dirty="0" smtClean="0"/>
          </a:p>
          <a:p>
            <a:endParaRPr lang="en-US" dirty="0"/>
          </a:p>
        </p:txBody>
      </p:sp>
      <p:sp>
        <p:nvSpPr>
          <p:cNvPr id="7" name="TextBox 6"/>
          <p:cNvSpPr txBox="1"/>
          <p:nvPr/>
        </p:nvSpPr>
        <p:spPr>
          <a:xfrm>
            <a:off x="1501255" y="122813"/>
            <a:ext cx="8720920" cy="369332"/>
          </a:xfrm>
          <a:prstGeom prst="rect">
            <a:avLst/>
          </a:prstGeom>
          <a:noFill/>
        </p:spPr>
        <p:txBody>
          <a:bodyPr wrap="square" rtlCol="0">
            <a:spAutoFit/>
          </a:bodyPr>
          <a:lstStyle/>
          <a:p>
            <a:r>
              <a:rPr lang="en-US" dirty="0"/>
              <a:t>https://</a:t>
            </a:r>
            <a:r>
              <a:rPr lang="en-US" dirty="0" err="1"/>
              <a:t>www.mexicolore.co.uk</a:t>
            </a:r>
            <a:r>
              <a:rPr lang="en-US" dirty="0"/>
              <a:t>/</a:t>
            </a:r>
            <a:r>
              <a:rPr lang="en-US" dirty="0" err="1"/>
              <a:t>aztecs</a:t>
            </a:r>
            <a:r>
              <a:rPr lang="en-US" dirty="0"/>
              <a:t>/language/</a:t>
            </a:r>
            <a:r>
              <a:rPr lang="en-US" dirty="0" err="1"/>
              <a:t>diphrases</a:t>
            </a:r>
            <a:r>
              <a:rPr lang="en-US" dirty="0"/>
              <a:t>-or-couplets-in-</a:t>
            </a:r>
            <a:r>
              <a:rPr lang="en-US" dirty="0" err="1"/>
              <a:t>nahuatl</a:t>
            </a:r>
            <a:endParaRPr lang="en-US" dirty="0"/>
          </a:p>
        </p:txBody>
      </p:sp>
      <p:sp>
        <p:nvSpPr>
          <p:cNvPr id="8" name="TextBox 7"/>
          <p:cNvSpPr txBox="1"/>
          <p:nvPr/>
        </p:nvSpPr>
        <p:spPr>
          <a:xfrm>
            <a:off x="1501254" y="5076979"/>
            <a:ext cx="9034819" cy="2308324"/>
          </a:xfrm>
          <a:prstGeom prst="rect">
            <a:avLst/>
          </a:prstGeom>
          <a:noFill/>
        </p:spPr>
        <p:txBody>
          <a:bodyPr wrap="square" rtlCol="0">
            <a:spAutoFit/>
          </a:bodyPr>
          <a:lstStyle/>
          <a:p>
            <a:r>
              <a:rPr lang="en-US" dirty="0" smtClean="0"/>
              <a:t>Here’s another example of </a:t>
            </a:r>
            <a:r>
              <a:rPr lang="en-US" dirty="0" err="1" smtClean="0"/>
              <a:t>disfrasismos</a:t>
            </a:r>
            <a:r>
              <a:rPr lang="en-US" dirty="0" smtClean="0"/>
              <a:t>:</a:t>
            </a:r>
          </a:p>
          <a:p>
            <a:endParaRPr lang="en-US" dirty="0"/>
          </a:p>
          <a:p>
            <a:r>
              <a:rPr lang="en-US" dirty="0" smtClean="0"/>
              <a:t>“One mouth, one belly”  (</a:t>
            </a:r>
            <a:r>
              <a:rPr lang="en-US" dirty="0" err="1" smtClean="0"/>
              <a:t>Totontepecano</a:t>
            </a:r>
            <a:r>
              <a:rPr lang="en-US" dirty="0" smtClean="0"/>
              <a:t>) =  to speak with sincerity.</a:t>
            </a:r>
          </a:p>
          <a:p>
            <a:endParaRPr lang="en-US" dirty="0"/>
          </a:p>
          <a:p>
            <a:r>
              <a:rPr lang="en-US" dirty="0" smtClean="0"/>
              <a:t>“With one lip, with two lips” (Classic </a:t>
            </a:r>
            <a:r>
              <a:rPr lang="en-US" dirty="0" err="1" smtClean="0"/>
              <a:t>Nahuatl</a:t>
            </a:r>
            <a:r>
              <a:rPr lang="en-US" dirty="0" smtClean="0"/>
              <a:t>) = to speak indirectly. </a:t>
            </a:r>
          </a:p>
          <a:p>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143100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3143" y="249767"/>
            <a:ext cx="2885070" cy="33532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287" y="249767"/>
            <a:ext cx="7056856" cy="54530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9916" y="3295898"/>
            <a:ext cx="3821119" cy="356210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1247" y="4969653"/>
            <a:ext cx="1965278" cy="194978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286" y="4974636"/>
            <a:ext cx="2674961" cy="194480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6525" y="4974149"/>
            <a:ext cx="1883391" cy="1890677"/>
          </a:xfrm>
          <a:prstGeom prst="rect">
            <a:avLst/>
          </a:prstGeom>
        </p:spPr>
      </p:pic>
      <p:sp>
        <p:nvSpPr>
          <p:cNvPr id="2" name="TextBox 1"/>
          <p:cNvSpPr txBox="1"/>
          <p:nvPr/>
        </p:nvSpPr>
        <p:spPr>
          <a:xfrm>
            <a:off x="996286" y="249767"/>
            <a:ext cx="6960359" cy="369332"/>
          </a:xfrm>
          <a:prstGeom prst="rect">
            <a:avLst/>
          </a:prstGeom>
          <a:noFill/>
        </p:spPr>
        <p:txBody>
          <a:bodyPr wrap="square" rtlCol="0">
            <a:spAutoFit/>
          </a:bodyPr>
          <a:lstStyle/>
          <a:p>
            <a:r>
              <a:rPr lang="en-US" smtClean="0"/>
              <a:t>A mock up of my poetic cube on East Redlands</a:t>
            </a:r>
            <a:endParaRPr lang="en-US"/>
          </a:p>
        </p:txBody>
      </p:sp>
    </p:spTree>
    <p:extLst>
      <p:ext uri="{BB962C8B-B14F-4D97-AF65-F5344CB8AC3E}">
        <p14:creationId xmlns:p14="http://schemas.microsoft.com/office/powerpoint/2010/main" val="185129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7558" y="169788"/>
            <a:ext cx="3505090" cy="360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305" y="3662806"/>
            <a:ext cx="3501343" cy="315344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331" y="177016"/>
            <a:ext cx="4430974" cy="664646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903" y="169788"/>
            <a:ext cx="2162428" cy="6646460"/>
          </a:xfrm>
          <a:prstGeom prst="rect">
            <a:avLst/>
          </a:prstGeom>
        </p:spPr>
      </p:pic>
      <p:sp>
        <p:nvSpPr>
          <p:cNvPr id="6" name="TextBox 5"/>
          <p:cNvSpPr txBox="1"/>
          <p:nvPr/>
        </p:nvSpPr>
        <p:spPr>
          <a:xfrm>
            <a:off x="3684898" y="204714"/>
            <a:ext cx="3506216" cy="369332"/>
          </a:xfrm>
          <a:prstGeom prst="rect">
            <a:avLst/>
          </a:prstGeom>
          <a:noFill/>
        </p:spPr>
        <p:txBody>
          <a:bodyPr wrap="none" rtlCol="0">
            <a:spAutoFit/>
          </a:bodyPr>
          <a:lstStyle/>
          <a:p>
            <a:r>
              <a:rPr lang="en-US" dirty="0" smtClean="0"/>
              <a:t>A  mockup on labor and oranges</a:t>
            </a:r>
            <a:endParaRPr lang="en-US" dirty="0"/>
          </a:p>
        </p:txBody>
      </p:sp>
    </p:spTree>
    <p:extLst>
      <p:ext uri="{BB962C8B-B14F-4D97-AF65-F5344CB8AC3E}">
        <p14:creationId xmlns:p14="http://schemas.microsoft.com/office/powerpoint/2010/main" val="188496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2888" y="423080"/>
            <a:ext cx="9921923" cy="6894195"/>
          </a:xfrm>
          <a:prstGeom prst="rect">
            <a:avLst/>
          </a:prstGeom>
          <a:noFill/>
        </p:spPr>
        <p:txBody>
          <a:bodyPr wrap="square" rtlCol="0">
            <a:spAutoFit/>
          </a:bodyPr>
          <a:lstStyle/>
          <a:p>
            <a:r>
              <a:rPr lang="en-US" sz="3600" dirty="0" smtClean="0"/>
              <a:t>Questions to explore with your cubes:</a:t>
            </a:r>
          </a:p>
          <a:p>
            <a:endParaRPr lang="en-US" dirty="0"/>
          </a:p>
          <a:p>
            <a:r>
              <a:rPr lang="en-US" sz="2400" dirty="0" smtClean="0"/>
              <a:t>How can you “free” words from the line or your sense of syntax?</a:t>
            </a:r>
          </a:p>
          <a:p>
            <a:endParaRPr lang="en-US" sz="2400" dirty="0"/>
          </a:p>
          <a:p>
            <a:r>
              <a:rPr lang="en-US" sz="2400" dirty="0" smtClean="0"/>
              <a:t>How can you place words into objects or the landscape?</a:t>
            </a:r>
          </a:p>
          <a:p>
            <a:endParaRPr lang="en-US" sz="2400" dirty="0"/>
          </a:p>
          <a:p>
            <a:r>
              <a:rPr lang="en-US" sz="2400" dirty="0" smtClean="0"/>
              <a:t>How can you disrupt the ways we read words?</a:t>
            </a:r>
          </a:p>
          <a:p>
            <a:endParaRPr lang="en-US" sz="2400" dirty="0"/>
          </a:p>
          <a:p>
            <a:r>
              <a:rPr lang="en-US" sz="2400" dirty="0" smtClean="0"/>
              <a:t>What technology is available to you as you produce or create poems?  Have you explored aspects of digital poetics, poems on screens?</a:t>
            </a:r>
          </a:p>
          <a:p>
            <a:endParaRPr lang="en-US" sz="2400" dirty="0"/>
          </a:p>
          <a:p>
            <a:r>
              <a:rPr lang="en-US" sz="2400" dirty="0" smtClean="0"/>
              <a:t>We know that Concrete Poetry depends a great deal on the typewriter, the tape recorder, and the camera. As you represent your ideas and feelings in poetry, what technology, media, and materials (such as stone, wood, fabric) appeal to you as a poet/maker? </a:t>
            </a:r>
          </a:p>
          <a:p>
            <a:endParaRPr lang="en-US" sz="2000" dirty="0"/>
          </a:p>
          <a:p>
            <a:endParaRPr lang="en-US" sz="2000" dirty="0" smtClean="0"/>
          </a:p>
          <a:p>
            <a:endParaRPr lang="en-US" dirty="0"/>
          </a:p>
          <a:p>
            <a:endParaRPr lang="en-US" dirty="0"/>
          </a:p>
        </p:txBody>
      </p:sp>
    </p:spTree>
    <p:extLst>
      <p:ext uri="{BB962C8B-B14F-4D97-AF65-F5344CB8AC3E}">
        <p14:creationId xmlns:p14="http://schemas.microsoft.com/office/powerpoint/2010/main" val="11372095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246</TotalTime>
  <Words>683</Words>
  <Application>Microsoft Macintosh PowerPoint</Application>
  <PresentationFormat>Widescreen</PresentationFormat>
  <Paragraphs>77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MS Shell Dlg 2</vt:lpstr>
      <vt:lpstr>Wingdings</vt:lpstr>
      <vt:lpstr>Wingdings 3</vt:lpstr>
      <vt:lpstr>Arial</vt:lpstr>
      <vt:lpstr>Madison</vt:lpstr>
      <vt:lpstr>Audience </vt:lpstr>
      <vt:lpstr>Workshop  Art happens by us, not just through us.  During the creative process, we should stress self-examination.  Use the creative tasks to encourage academic values such as persistence, independence, risk-taking, open-mindedness, humor, elaboration, and curiosity.  We should focus on sharing and establishing a creative place that is fun, collaborative and  relational.  Will your creative place be more like   a playground with expected ways of playing or imagining?   Or will it  be more like a play-scape, more like a child’s secret play area or backyard where the rules are not as prescribed?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from the Audience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Audience</dc:title>
  <dc:creator>Microsoft Office User</dc:creator>
  <cp:lastModifiedBy>Microsoft Office User</cp:lastModifiedBy>
  <cp:revision>36</cp:revision>
  <dcterms:created xsi:type="dcterms:W3CDTF">2020-11-08T22:33:47Z</dcterms:created>
  <dcterms:modified xsi:type="dcterms:W3CDTF">2020-11-09T19:12:44Z</dcterms:modified>
</cp:coreProperties>
</file>